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69A"/>
    <a:srgbClr val="6692A5"/>
    <a:srgbClr val="83AAB9"/>
    <a:srgbClr val="E0E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AEEF-E3B9-4901-9BEC-3096FAAEC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53927-3ADB-4472-9711-D37838B33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2644E-1334-4A28-80CC-AF519110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564F5-34F8-448C-89BA-19E6592C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2A51D-EBAF-49FF-BD0E-A5FFB393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49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A05C-24EF-4D13-A553-C730CD9B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5C0A0-3582-4D95-A2DB-7B3FC46EE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0C221-DAF6-4614-99EA-242AB4F0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9AFB7-37B2-4439-B5F4-05A658C8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ABEE3-FFE5-487E-B8CD-FF291115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450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12A9C-95B6-4D6F-AA29-1B0A7D70E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0176B-9DB1-4099-ABA5-F2BF78E39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09EE3-816C-487D-8A66-F5B5FF482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54D83-FED2-4AE5-9995-84399289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BE07F-0E26-4475-82E1-FAD078AC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361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E1EC-AFE8-402B-979E-4710A23B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053A-33A2-435D-951E-D1DEA06BC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4D6B6-A47F-44AD-8728-8A9EDFAC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4B8D6-6CD7-48D8-BFC9-B55FB32F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0D89C-86B4-4977-988A-147D44D3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926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8D75-F1D8-40BF-B299-80535F93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6F320-7A7A-46C5-A804-14155CC6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0B09A-968B-4C58-8ECE-BB95C185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EEC74-92B4-46A2-B4D7-4C242C961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1EF50-1CB7-4074-8D0C-0E085955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045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98D6-EEE3-40E5-9C0A-C7E74664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3F471-FB4C-4BC2-B80A-E024DE48E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45F53-5DF7-41EB-958E-D41017E9A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D26D1-67FC-44BD-BE42-76398B42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2FAF5-15F2-426F-91A7-271772EA1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11EED-FDC5-44FA-B4F7-96A0225E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96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599F-EC55-4BF6-8CB2-9734A363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17FF4-3DC8-40F4-B855-6C07FF31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12751-D168-4275-A03D-634861DC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329C42-6B67-4A0F-8702-2D2965B9B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A8902-1C53-4ED6-809B-40FAA7222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03A6F-BC56-45C1-9CE6-85578DEA5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C51FDD-581D-427D-B3CB-2EF165EB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C5512-2437-476B-BBF2-91DCAB7A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754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56D3-6568-4C12-A82B-9D844AFD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09B27-2CFD-43C2-A03C-391ECB78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6E30B-E74A-4F7E-9314-28AADC3EB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13BC5-628E-4C47-B670-5667DD1D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172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A27101-AAB0-41C4-A20F-8284F098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5E447-CEA9-43A4-A529-D9DEC4D3A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839D-3C5F-49E4-9B9A-9D7ED667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170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D9C3-8260-4A8C-A920-ED811208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AD9E-7281-4353-86DF-D48E00781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49616-B3B2-40FC-AC63-768ECE792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57164-A56B-4385-AD22-DA4EEDE0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6D581-D9DD-48BB-B490-D9D70C56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B64F-10A3-412B-A46F-29EC7727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373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DBA9-546D-4DFB-B3B5-A204E52A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11333-799C-4676-AEB2-4DA70CD4F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3C24E-B710-4547-9F2E-435C75FA7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26691-F314-4CC1-9A1E-5ECF1FFC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417F3-20EA-4063-B12A-29EC31FB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3CC67-85F1-40E0-ABC5-12814A41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618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FC930-D7CD-4448-A296-804489C0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2E47B-CCB9-4ABA-AA44-AD9D637D2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8E05C-B075-46A6-8BA6-A56602E9B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89C9-1C0F-441E-8DBC-2876D3AC88B4}" type="datetimeFigureOut">
              <a:rPr lang="en-ID" smtClean="0"/>
              <a:t>27/11/2023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B0243-02C1-437B-A84E-D7FFB4804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CE2C-ED0D-451D-83CA-B85358DE0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D7988-B745-447E-B772-9357C333D2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247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8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7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10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14.png"/><Relationship Id="rId10" Type="http://schemas.openxmlformats.org/officeDocument/2006/relationships/image" Target="../media/image13.png"/><Relationship Id="rId4" Type="http://schemas.microsoft.com/office/2007/relationships/hdphoto" Target="../media/hdphoto8.wdp"/><Relationship Id="rId9" Type="http://schemas.microsoft.com/office/2007/relationships/hdphoto" Target="../media/hdphoto1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microsoft.com/office/2007/relationships/hdphoto" Target="../media/hdphoto14.wdp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F7FE3-E241-48C2-BF3C-101CFD2C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3" y="-2667000"/>
            <a:ext cx="6858001" cy="1219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6D3D2-4943-4E1C-8A89-2C768FA21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14" b="94878" l="9000" r="98667">
                        <a14:foregroundMark x1="9333" y1="34521" x2="9333" y2="34521"/>
                        <a14:foregroundMark x1="21667" y1="18931" x2="21667" y2="18931"/>
                        <a14:foregroundMark x1="28667" y1="5122" x2="28667" y2="5122"/>
                        <a14:foregroundMark x1="28333" y1="1114" x2="28333" y2="1114"/>
                        <a14:foregroundMark x1="49000" y1="28731" x2="49000" y2="28731"/>
                        <a14:foregroundMark x1="60667" y1="14254" x2="87333" y2="48330"/>
                        <a14:foregroundMark x1="87333" y1="48330" x2="87000" y2="46993"/>
                        <a14:foregroundMark x1="46667" y1="7127" x2="95667" y2="55234"/>
                        <a14:foregroundMark x1="95667" y1="55234" x2="98667" y2="81737"/>
                        <a14:foregroundMark x1="93333" y1="93987" x2="93333" y2="93987"/>
                        <a14:foregroundMark x1="93333" y1="93987" x2="93333" y2="93987"/>
                        <a14:foregroundMark x1="95333" y1="39198" x2="88000" y2="2895"/>
                        <a14:foregroundMark x1="88000" y1="2895" x2="87667" y2="2673"/>
                        <a14:foregroundMark x1="76333" y1="2450" x2="55333" y2="10690"/>
                        <a14:foregroundMark x1="55333" y1="10690" x2="36667" y2="24053"/>
                        <a14:foregroundMark x1="36667" y1="24053" x2="36000" y2="24944"/>
                        <a14:foregroundMark x1="33333" y1="7572" x2="38333" y2="36303"/>
                        <a14:foregroundMark x1="23667" y1="36748" x2="54333" y2="39644"/>
                        <a14:foregroundMark x1="54333" y1="39644" x2="55000" y2="39421"/>
                        <a14:backgroundMark x1="72000" y1="86192" x2="72000" y2="86192"/>
                        <a14:backgroundMark x1="73333" y1="63920" x2="73333" y2="63920"/>
                        <a14:backgroundMark x1="90000" y1="95323" x2="90000" y2="95323"/>
                        <a14:backgroundMark x1="91000" y1="95546" x2="89667" y2="95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86" y="0"/>
            <a:ext cx="2782514" cy="416449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F470DB-8D40-46CB-96DD-8E2697C82D83}"/>
              </a:ext>
            </a:extLst>
          </p:cNvPr>
          <p:cNvSpPr/>
          <p:nvPr/>
        </p:nvSpPr>
        <p:spPr>
          <a:xfrm>
            <a:off x="2594945" y="3429974"/>
            <a:ext cx="7205032" cy="2426465"/>
          </a:xfrm>
          <a:prstGeom prst="roundRect">
            <a:avLst/>
          </a:prstGeom>
          <a:solidFill>
            <a:srgbClr val="83AAB9"/>
          </a:solidFill>
          <a:ln w="571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42B62-60AB-484E-8D8C-9F9F3F2E21B8}"/>
              </a:ext>
            </a:extLst>
          </p:cNvPr>
          <p:cNvSpPr txBox="1"/>
          <p:nvPr/>
        </p:nvSpPr>
        <p:spPr>
          <a:xfrm>
            <a:off x="2981143" y="3892393"/>
            <a:ext cx="64283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4800" dirty="0" err="1">
                <a:ln w="0">
                  <a:noFill/>
                </a:ln>
                <a:solidFill>
                  <a:schemeClr val="bg1"/>
                </a:solidFill>
                <a:latin typeface="Bubble Bobble" panose="02000500000000000000" pitchFamily="2" charset="0"/>
              </a:rPr>
              <a:t>Mustahiq</a:t>
            </a:r>
            <a:r>
              <a:rPr lang="en-ID" sz="4800" dirty="0">
                <a:ln w="0">
                  <a:noFill/>
                </a:ln>
                <a:solidFill>
                  <a:schemeClr val="bg1"/>
                </a:solidFill>
                <a:latin typeface="Bubble Bobble" panose="02000500000000000000" pitchFamily="2" charset="0"/>
              </a:rPr>
              <a:t> Zakat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B7949F-C31C-49CC-8A24-8D83AB084AEA}"/>
              </a:ext>
            </a:extLst>
          </p:cNvPr>
          <p:cNvSpPr txBox="1"/>
          <p:nvPr/>
        </p:nvSpPr>
        <p:spPr>
          <a:xfrm>
            <a:off x="2837762" y="4803507"/>
            <a:ext cx="6516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2400" b="1" dirty="0">
                <a:solidFill>
                  <a:schemeClr val="bg1"/>
                </a:solidFill>
                <a:latin typeface="A little sunshine" panose="02000603000000000000" pitchFamily="2" charset="0"/>
                <a:ea typeface="A little sunshine" panose="02000603000000000000" pitchFamily="2" charset="0"/>
              </a:rPr>
              <a:t>Oleh: N</a:t>
            </a:r>
            <a:r>
              <a:rPr lang="en-US" sz="2400" b="1" dirty="0" err="1">
                <a:solidFill>
                  <a:schemeClr val="bg1"/>
                </a:solidFill>
                <a:latin typeface="A little sunshine" panose="02000603000000000000" pitchFamily="2" charset="0"/>
                <a:ea typeface="A little sunshine" panose="02000603000000000000" pitchFamily="2" charset="0"/>
              </a:rPr>
              <a:t>izar</a:t>
            </a:r>
            <a:r>
              <a:rPr lang="en-US" sz="2400" b="1" dirty="0">
                <a:solidFill>
                  <a:schemeClr val="bg1"/>
                </a:solidFill>
                <a:latin typeface="A little sunshine" panose="02000603000000000000" pitchFamily="2" charset="0"/>
                <a:ea typeface="A little sunshine" panose="02000603000000000000" pitchFamily="2" charset="0"/>
              </a:rPr>
              <a:t> Ahmad </a:t>
            </a:r>
            <a:r>
              <a:rPr lang="en-US" sz="2400" b="1" dirty="0" err="1">
                <a:solidFill>
                  <a:schemeClr val="bg1"/>
                </a:solidFill>
                <a:latin typeface="A little sunshine" panose="02000603000000000000" pitchFamily="2" charset="0"/>
                <a:ea typeface="A little sunshine" panose="02000603000000000000" pitchFamily="2" charset="0"/>
              </a:rPr>
              <a:t>Fauzi</a:t>
            </a:r>
            <a:endParaRPr lang="en-ID" sz="2400" b="1" dirty="0">
              <a:solidFill>
                <a:schemeClr val="bg1"/>
              </a:solidFill>
              <a:latin typeface="A little sunshine" panose="02000603000000000000" pitchFamily="2" charset="0"/>
              <a:ea typeface="A little sunshine" panose="02000603000000000000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BBBFE7-2976-4FAC-AADA-651FBC4DE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200" r="90000">
                        <a14:foregroundMark x1="36267" y1="25333" x2="15467" y2="52267"/>
                        <a14:foregroundMark x1="15467" y1="52267" x2="10800" y2="71600"/>
                        <a14:foregroundMark x1="28800" y1="72400" x2="32533" y2="72800"/>
                        <a14:foregroundMark x1="37200" y1="67200" x2="39200" y2="60133"/>
                        <a14:foregroundMark x1="39200" y1="60133" x2="40533" y2="58133"/>
                        <a14:foregroundMark x1="48000" y1="51200" x2="54133" y2="52000"/>
                        <a14:foregroundMark x1="55867" y1="54800" x2="62000" y2="62000"/>
                        <a14:foregroundMark x1="62000" y1="62000" x2="64533" y2="72933"/>
                        <a14:foregroundMark x1="82533" y1="76400" x2="89467" y2="74000"/>
                        <a14:foregroundMark x1="89600" y1="71200" x2="89600" y2="58800"/>
                        <a14:foregroundMark x1="87600" y1="52800" x2="80000" y2="42667"/>
                        <a14:foregroundMark x1="74667" y1="34267" x2="61867" y2="26000"/>
                        <a14:foregroundMark x1="32000" y1="27733" x2="18400" y2="42667"/>
                        <a14:foregroundMark x1="18400" y1="42667" x2="18400" y2="42667"/>
                        <a14:foregroundMark x1="16400" y1="44800" x2="10267" y2="57333"/>
                        <a14:foregroundMark x1="10267" y1="57333" x2="9200" y2="69333"/>
                        <a14:foregroundMark x1="9200" y1="69333" x2="9200" y2="6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093">
            <a:off x="2168181" y="2879648"/>
            <a:ext cx="1228671" cy="12286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FA5066-3935-4864-A7FA-E919C0C1D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61" y="5106036"/>
            <a:ext cx="1133049" cy="11330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221BC4-B730-4166-992D-1C42E497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14" b="94878" l="9000" r="98667">
                        <a14:foregroundMark x1="9333" y1="34521" x2="9333" y2="34521"/>
                        <a14:foregroundMark x1="21667" y1="18931" x2="21667" y2="18931"/>
                        <a14:foregroundMark x1="28667" y1="5122" x2="28667" y2="5122"/>
                        <a14:foregroundMark x1="28333" y1="1114" x2="28333" y2="1114"/>
                        <a14:foregroundMark x1="49000" y1="28731" x2="49000" y2="28731"/>
                        <a14:foregroundMark x1="60667" y1="14254" x2="87333" y2="48330"/>
                        <a14:foregroundMark x1="87333" y1="48330" x2="87000" y2="46993"/>
                        <a14:foregroundMark x1="46667" y1="7127" x2="95667" y2="55234"/>
                        <a14:foregroundMark x1="95667" y1="55234" x2="98667" y2="81737"/>
                        <a14:foregroundMark x1="93333" y1="93987" x2="93333" y2="93987"/>
                        <a14:foregroundMark x1="93333" y1="93987" x2="93333" y2="93987"/>
                        <a14:foregroundMark x1="95333" y1="39198" x2="88000" y2="2895"/>
                        <a14:foregroundMark x1="88000" y1="2895" x2="87667" y2="2673"/>
                        <a14:foregroundMark x1="76333" y1="2450" x2="55333" y2="10690"/>
                        <a14:foregroundMark x1="55333" y1="10690" x2="36667" y2="24053"/>
                        <a14:foregroundMark x1="36667" y1="24053" x2="36000" y2="24944"/>
                        <a14:foregroundMark x1="33333" y1="7572" x2="38333" y2="36303"/>
                        <a14:foregroundMark x1="23667" y1="36748" x2="54333" y2="39644"/>
                        <a14:foregroundMark x1="54333" y1="39644" x2="55000" y2="39421"/>
                        <a14:backgroundMark x1="72000" y1="86192" x2="72000" y2="86192"/>
                        <a14:backgroundMark x1="73333" y1="63920" x2="73333" y2="63920"/>
                        <a14:backgroundMark x1="90000" y1="95323" x2="90000" y2="95323"/>
                        <a14:backgroundMark x1="91000" y1="95546" x2="89667" y2="95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226"/>
            <a:ext cx="2782514" cy="41644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CF8939-A6FE-F6C9-0E7D-24F9B2B417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457" y="1275016"/>
            <a:ext cx="1937093" cy="24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F7FE3-E241-48C2-BF3C-101CFD2C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3" y="-2667000"/>
            <a:ext cx="6858001" cy="121920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16833C-B4D1-4E13-AE05-ABF6496C68C6}"/>
              </a:ext>
            </a:extLst>
          </p:cNvPr>
          <p:cNvSpPr/>
          <p:nvPr/>
        </p:nvSpPr>
        <p:spPr>
          <a:xfrm>
            <a:off x="1908811" y="788670"/>
            <a:ext cx="9124950" cy="5372100"/>
          </a:xfrm>
          <a:prstGeom prst="roundRect">
            <a:avLst>
              <a:gd name="adj" fmla="val 15373"/>
            </a:avLst>
          </a:prstGeom>
          <a:solidFill>
            <a:srgbClr val="83AAB9">
              <a:alpha val="50000"/>
            </a:srgbClr>
          </a:solidFill>
          <a:ln>
            <a:noFill/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 little sunshine" panose="02000603000000000000" pitchFamily="2" charset="0"/>
              <a:ea typeface="A little sunshine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83259-D7EC-4EB2-8EE0-9EB8CE9E079D}"/>
              </a:ext>
            </a:extLst>
          </p:cNvPr>
          <p:cNvSpPr txBox="1"/>
          <p:nvPr/>
        </p:nvSpPr>
        <p:spPr>
          <a:xfrm>
            <a:off x="1770686" y="891977"/>
            <a:ext cx="9263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hnschrift Light" panose="020B0502040204020203" pitchFamily="34" charset="0"/>
              </a:rPr>
              <a:t>Pengertian</a:t>
            </a:r>
            <a:endParaRPr lang="en-ID" sz="3200" dirty="0">
              <a:ln w="0">
                <a:noFill/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EA8276-CF0D-4DF9-8AD7-81D7C99A8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89" b="99528" l="9880" r="91055">
                        <a14:foregroundMark x1="66489" y1="8868" x2="66489" y2="8868"/>
                        <a14:foregroundMark x1="66489" y1="8868" x2="55407" y2="24811"/>
                        <a14:foregroundMark x1="69960" y1="5189" x2="69960" y2="5189"/>
                        <a14:foregroundMark x1="69960" y1="5189" x2="69960" y2="5189"/>
                        <a14:foregroundMark x1="17089" y1="28679" x2="39786" y2="34340"/>
                        <a14:foregroundMark x1="49933" y1="30472" x2="49933" y2="30472"/>
                        <a14:foregroundMark x1="50334" y1="33208" x2="50334" y2="33208"/>
                        <a14:foregroundMark x1="53271" y1="30660" x2="53271" y2="30660"/>
                        <a14:foregroundMark x1="49399" y1="37830" x2="49399" y2="37830"/>
                        <a14:foregroundMark x1="43792" y1="55660" x2="43792" y2="55660"/>
                        <a14:foregroundMark x1="91188" y1="63208" x2="91188" y2="63208"/>
                        <a14:foregroundMark x1="54606" y1="93019" x2="54606" y2="93019"/>
                        <a14:foregroundMark x1="11883" y1="95472" x2="11883" y2="95472"/>
                        <a14:foregroundMark x1="34846" y1="81321" x2="34846" y2="81321"/>
                        <a14:foregroundMark x1="43258" y1="99528" x2="43258" y2="99528"/>
                        <a14:foregroundMark x1="39519" y1="74528" x2="39519" y2="74528"/>
                        <a14:foregroundMark x1="61949" y1="56792" x2="61949" y2="56792"/>
                        <a14:foregroundMark x1="51802" y1="59528" x2="51802" y2="59528"/>
                        <a14:foregroundMark x1="75567" y1="55472" x2="75567" y2="55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443" y="2069573"/>
            <a:ext cx="2309874" cy="3268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F99A1A-62FE-457B-9583-84D06FFEEE3E}"/>
              </a:ext>
            </a:extLst>
          </p:cNvPr>
          <p:cNvSpPr txBox="1"/>
          <p:nvPr/>
        </p:nvSpPr>
        <p:spPr>
          <a:xfrm>
            <a:off x="1770686" y="1535384"/>
            <a:ext cx="353560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masis MT Pro Black" panose="02040A04050005020304" pitchFamily="18" charset="0"/>
                <a:cs typeface="MV Boli" panose="02000500030200090000" pitchFamily="2" charset="0"/>
              </a:rPr>
              <a:t>APA ITU ZAKAT?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endParaRPr lang="id-ID" sz="20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E1B279-63F3-4337-8424-53F3AFB3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056" b="99167" l="278" r="97778">
                        <a14:foregroundMark x1="4167" y1="65278" x2="9167" y2="95000"/>
                        <a14:foregroundMark x1="2222" y1="71944" x2="278" y2="91389"/>
                        <a14:foregroundMark x1="10833" y1="95278" x2="76389" y2="99167"/>
                        <a14:foregroundMark x1="76389" y1="99167" x2="81111" y2="98611"/>
                        <a14:foregroundMark x1="83056" y1="88611" x2="93056" y2="98056"/>
                        <a14:foregroundMark x1="91667" y1="88056" x2="97778" y2="93056"/>
                        <a14:backgroundMark x1="23056" y1="68056" x2="23056" y2="68056"/>
                        <a14:backgroundMark x1="24722" y1="67222" x2="24722" y2="67222"/>
                        <a14:backgroundMark x1="45278" y1="73889" x2="45278" y2="73889"/>
                        <a14:backgroundMark x1="56667" y1="74722" x2="56667" y2="7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131" r="-2101" b="6587"/>
          <a:stretch/>
        </p:blipFill>
        <p:spPr>
          <a:xfrm flipH="1">
            <a:off x="6499860" y="4655745"/>
            <a:ext cx="5692140" cy="21899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BE24141-34FB-43A8-9A95-978F8B383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63" b="91420" l="9763" r="89941">
                        <a14:foregroundMark x1="47337" y1="91420" x2="47337" y2="91420"/>
                        <a14:foregroundMark x1="89941" y1="45562" x2="89941" y2="45562"/>
                        <a14:backgroundMark x1="23964" y1="56509" x2="23964" y2="56509"/>
                        <a14:backgroundMark x1="27811" y1="52959" x2="27811" y2="52959"/>
                        <a14:backgroundMark x1="36095" y1="51183" x2="36095" y2="51183"/>
                        <a14:backgroundMark x1="27219" y1="42012" x2="27219" y2="42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744" y="3412198"/>
            <a:ext cx="3602675" cy="3602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8063A-8EC0-2A97-7227-1EAFC40A53CA}"/>
              </a:ext>
            </a:extLst>
          </p:cNvPr>
          <p:cNvSpPr txBox="1"/>
          <p:nvPr/>
        </p:nvSpPr>
        <p:spPr>
          <a:xfrm>
            <a:off x="2777621" y="2161330"/>
            <a:ext cx="758113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Zakat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rukun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islam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yg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3. Zakat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yaitu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tertentu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harta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yg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wajib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dikeluarkan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oleh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setiap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muslim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ketika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sudah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mencapai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syarat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tertentu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. Zakat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berasal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Bahasa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arab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yaitu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zaka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yg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artinya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suci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bersih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hal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zakat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fungsi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membersihkan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menyucikan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harta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yg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diperoleh</a:t>
            </a:r>
            <a:r>
              <a:rPr lang="en-US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7673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F7FE3-E241-48C2-BF3C-101CFD2C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3" y="-2667000"/>
            <a:ext cx="6858001" cy="121920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568AE2-2076-4779-B4D2-151BED64B65C}"/>
              </a:ext>
            </a:extLst>
          </p:cNvPr>
          <p:cNvSpPr/>
          <p:nvPr/>
        </p:nvSpPr>
        <p:spPr>
          <a:xfrm>
            <a:off x="4668798" y="1311401"/>
            <a:ext cx="6369616" cy="1772694"/>
          </a:xfrm>
          <a:prstGeom prst="roundRect">
            <a:avLst>
              <a:gd name="adj" fmla="val 15373"/>
            </a:avLst>
          </a:prstGeom>
          <a:solidFill>
            <a:srgbClr val="83AAB9">
              <a:alpha val="50000"/>
            </a:srgbClr>
          </a:solidFill>
          <a:ln>
            <a:noFill/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3232150" algn="l"/>
              </a:tabLst>
            </a:pPr>
            <a:r>
              <a:rPr lang="id-ID" sz="2000" dirty="0">
                <a:latin typeface="Comic Sans MS" panose="030F0702030302020204" pitchFamily="66" charset="0"/>
              </a:rPr>
              <a:t>  </a:t>
            </a:r>
            <a:r>
              <a:rPr lang="en-US" sz="2000" dirty="0" err="1">
                <a:latin typeface="Comic Sans MS" panose="030F0702030302020204" pitchFamily="66" charset="0"/>
              </a:rPr>
              <a:t>Perlu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diketahui</a:t>
            </a:r>
            <a:r>
              <a:rPr lang="en-US" sz="2000" dirty="0">
                <a:latin typeface="Comic Sans MS" panose="030F0702030302020204" pitchFamily="66" charset="0"/>
              </a:rPr>
              <a:t>, zakat </a:t>
            </a:r>
            <a:r>
              <a:rPr lang="en-US" sz="2000" dirty="0" err="1">
                <a:latin typeface="Comic Sans MS" panose="030F0702030302020204" pitchFamily="66" charset="0"/>
              </a:rPr>
              <a:t>tidak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bisa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diberikan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kepada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sembarang</a:t>
            </a:r>
            <a:r>
              <a:rPr lang="en-US" sz="2000" dirty="0">
                <a:latin typeface="Comic Sans MS" panose="030F0702030302020204" pitchFamily="66" charset="0"/>
              </a:rPr>
              <a:t> orang, zakat </a:t>
            </a:r>
            <a:r>
              <a:rPr lang="en-US" sz="2000" dirty="0" err="1">
                <a:latin typeface="Comic Sans MS" panose="030F0702030302020204" pitchFamily="66" charset="0"/>
              </a:rPr>
              <a:t>hanya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bisa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diberikan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kepada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Mustahiq</a:t>
            </a:r>
            <a:r>
              <a:rPr lang="en-US" sz="2000" dirty="0">
                <a:latin typeface="Comic Sans MS" panose="030F0702030302020204" pitchFamily="66" charset="0"/>
              </a:rPr>
              <a:t> Zakat </a:t>
            </a:r>
            <a:r>
              <a:rPr lang="en-US" sz="2000" dirty="0" err="1">
                <a:latin typeface="Comic Sans MS" panose="030F0702030302020204" pitchFamily="66" charset="0"/>
              </a:rPr>
              <a:t>atau</a:t>
            </a:r>
            <a:r>
              <a:rPr lang="en-US" sz="2000" dirty="0">
                <a:latin typeface="Comic Sans MS" panose="030F0702030302020204" pitchFamily="66" charset="0"/>
              </a:rPr>
              <a:t> orang </a:t>
            </a:r>
            <a:r>
              <a:rPr lang="en-US" sz="2000" dirty="0" err="1">
                <a:latin typeface="Comic Sans MS" panose="030F0702030302020204" pitchFamily="66" charset="0"/>
              </a:rPr>
              <a:t>yg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berhak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menerima</a:t>
            </a:r>
            <a:r>
              <a:rPr lang="en-US" sz="2000" dirty="0">
                <a:latin typeface="Comic Sans MS" panose="030F0702030302020204" pitchFamily="66" charset="0"/>
              </a:rPr>
              <a:t> zakat. </a:t>
            </a:r>
            <a:r>
              <a:rPr lang="en-US" sz="2000" dirty="0" err="1">
                <a:latin typeface="Comic Sans MS" panose="030F0702030302020204" pitchFamily="66" charset="0"/>
              </a:rPr>
              <a:t>Sebab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latin typeface="Comic Sans MS" panose="030F0702030302020204" pitchFamily="66" charset="0"/>
              </a:rPr>
              <a:t>seperti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yg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disebutkan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dalam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surat</a:t>
            </a:r>
            <a:r>
              <a:rPr lang="en-US" sz="2000" dirty="0">
                <a:latin typeface="Comic Sans MS" panose="030F0702030302020204" pitchFamily="66" charset="0"/>
              </a:rPr>
              <a:t> At-</a:t>
            </a:r>
            <a:r>
              <a:rPr lang="en-US" sz="2000" dirty="0" err="1">
                <a:latin typeface="Comic Sans MS" panose="030F0702030302020204" pitchFamily="66" charset="0"/>
              </a:rPr>
              <a:t>Taubah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ayat</a:t>
            </a:r>
            <a:r>
              <a:rPr lang="en-US" sz="2000" dirty="0">
                <a:latin typeface="Comic Sans MS" panose="030F0702030302020204" pitchFamily="66" charset="0"/>
              </a:rPr>
              <a:t> 60 :</a:t>
            </a:r>
            <a:endParaRPr lang="en-ID" sz="2000" dirty="0">
              <a:latin typeface="Comic Sans MS" panose="030F0702030302020204" pitchFamily="66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8F1BD3-D7D9-4F98-9F75-B2D367BD63F8}"/>
              </a:ext>
            </a:extLst>
          </p:cNvPr>
          <p:cNvSpPr/>
          <p:nvPr/>
        </p:nvSpPr>
        <p:spPr>
          <a:xfrm>
            <a:off x="4690043" y="3397670"/>
            <a:ext cx="6635239" cy="2148929"/>
          </a:xfrm>
          <a:prstGeom prst="roundRect">
            <a:avLst>
              <a:gd name="adj" fmla="val 15373"/>
            </a:avLst>
          </a:prstGeom>
          <a:solidFill>
            <a:srgbClr val="83AAB9">
              <a:alpha val="50000"/>
            </a:srgbClr>
          </a:solidFill>
          <a:ln>
            <a:noFill/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3232150" algn="l"/>
              </a:tabLst>
            </a:pPr>
            <a:r>
              <a:rPr lang="id-ID" sz="2000" dirty="0">
                <a:latin typeface="Comic Sans MS" panose="030F0702030302020204" pitchFamily="66" charset="0"/>
              </a:rPr>
              <a:t> </a:t>
            </a:r>
            <a:r>
              <a:rPr lang="en-US" dirty="0"/>
              <a:t> “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Sesungguhnya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zakat-zakat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hanyalah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orang-orang fakir, orang-orang miskin,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pengurus-pengurus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zakat, para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mualaf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dibujuk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hatinya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memerdekakan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budak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, orang-orang yang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berutang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jalan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Allah dan orang-orang yang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sedang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perjalanan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sesuatu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ketetapan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diwajibkan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Allah dan Allah Maha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Mengetahui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lagi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Maha </a:t>
            </a:r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Bijaksana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.”</a:t>
            </a:r>
            <a:endParaRPr lang="en-ID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D7D87-DECA-4E65-8FBE-D6622EFE8A69}"/>
              </a:ext>
            </a:extLst>
          </p:cNvPr>
          <p:cNvSpPr txBox="1"/>
          <p:nvPr/>
        </p:nvSpPr>
        <p:spPr>
          <a:xfrm>
            <a:off x="4613450" y="638346"/>
            <a:ext cx="6480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effectLst>
                  <a:glow rad="101600">
                    <a:srgbClr val="6692A5">
                      <a:alpha val="60000"/>
                    </a:srgb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Mustahiq</a:t>
            </a:r>
            <a:r>
              <a:rPr lang="en-US" sz="3200" dirty="0">
                <a:solidFill>
                  <a:schemeClr val="bg1"/>
                </a:solidFill>
                <a:effectLst>
                  <a:glow rad="101600">
                    <a:srgbClr val="6692A5">
                      <a:alpha val="60000"/>
                    </a:srgb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 Zakat</a:t>
            </a:r>
            <a:endParaRPr lang="en-ID" sz="3200" dirty="0">
              <a:solidFill>
                <a:schemeClr val="bg1"/>
              </a:solidFill>
              <a:effectLst>
                <a:glow rad="101600">
                  <a:srgbClr val="6692A5">
                    <a:alpha val="60000"/>
                  </a:srgb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0F5C36-C2E5-4BAD-852D-BBA5A3AD4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2" r="29468"/>
          <a:stretch/>
        </p:blipFill>
        <p:spPr>
          <a:xfrm>
            <a:off x="10336696" y="-1"/>
            <a:ext cx="1855302" cy="1922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EBAA0F-935F-4EF4-8211-BD2953BD6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137" y="2886444"/>
            <a:ext cx="3623313" cy="3623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D37729-76F4-48BF-9D29-43E780B1CA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11" b="32748" l="31949" r="94409">
                        <a14:foregroundMark x1="34505" y1="22843" x2="34505" y2="22843"/>
                        <a14:foregroundMark x1="34505" y1="22843" x2="34505" y2="22843"/>
                        <a14:foregroundMark x1="31949" y1="23003" x2="31949" y2="23003"/>
                        <a14:foregroundMark x1="58307" y1="32428" x2="58307" y2="32428"/>
                        <a14:foregroundMark x1="58307" y1="32428" x2="58307" y2="32428"/>
                        <a14:foregroundMark x1="66773" y1="32109" x2="66773" y2="32109"/>
                        <a14:foregroundMark x1="73482" y1="32748" x2="73482" y2="32748"/>
                        <a14:foregroundMark x1="73482" y1="32748" x2="73482" y2="32748"/>
                        <a14:foregroundMark x1="78115" y1="32748" x2="78115" y2="32748"/>
                        <a14:foregroundMark x1="78115" y1="32748" x2="78115" y2="32748"/>
                        <a14:foregroundMark x1="66933" y1="32748" x2="66933" y2="32748"/>
                        <a14:foregroundMark x1="94409" y1="25559" x2="94409" y2="25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21" t="2951" r="-64" b="64871"/>
          <a:stretch/>
        </p:blipFill>
        <p:spPr>
          <a:xfrm>
            <a:off x="2317665" y="1944129"/>
            <a:ext cx="2087972" cy="9261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0A8829-08A1-48D8-B48B-E81709901A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850" b="96486" l="7029" r="93450">
                        <a14:foregroundMark x1="7188" y1="83546" x2="7188" y2="83546"/>
                        <a14:foregroundMark x1="93610" y1="79712" x2="93610" y2="79712"/>
                        <a14:foregroundMark x1="80032" y1="68850" x2="80032" y2="68850"/>
                        <a14:foregroundMark x1="80032" y1="68850" x2="80032" y2="68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66288" r="-388"/>
          <a:stretch/>
        </p:blipFill>
        <p:spPr>
          <a:xfrm>
            <a:off x="333393" y="1408460"/>
            <a:ext cx="2522599" cy="8471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5CDB705-E77C-4D43-B5B6-3A653372C51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435" b="48243" l="5112" r="47764">
                        <a14:foregroundMark x1="47764" y1="40256" x2="47764" y2="40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7" r="47965" b="49247"/>
          <a:stretch/>
        </p:blipFill>
        <p:spPr>
          <a:xfrm>
            <a:off x="2317665" y="699594"/>
            <a:ext cx="1475342" cy="70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09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F7FE3-E241-48C2-BF3C-101CFD2C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6" y="-2657060"/>
            <a:ext cx="6858001" cy="1219200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3C3490-E09F-4A0E-8A21-F27523F06F87}"/>
              </a:ext>
            </a:extLst>
          </p:cNvPr>
          <p:cNvSpPr/>
          <p:nvPr/>
        </p:nvSpPr>
        <p:spPr>
          <a:xfrm>
            <a:off x="385705" y="315466"/>
            <a:ext cx="11418750" cy="6174786"/>
          </a:xfrm>
          <a:prstGeom prst="roundRect">
            <a:avLst>
              <a:gd name="adj" fmla="val 15373"/>
            </a:avLst>
          </a:prstGeom>
          <a:solidFill>
            <a:srgbClr val="83AAB9">
              <a:alpha val="50000"/>
            </a:srgbClr>
          </a:solidFill>
          <a:ln>
            <a:noFill/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 little sunshine" panose="02000603000000000000" pitchFamily="2" charset="0"/>
              <a:ea typeface="A little sunshine" panose="02000603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34F617-427E-4F8F-A1B0-4C5677E2C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944" b="95556" l="13333" r="40000">
                        <a14:foregroundMark x1="21667" y1="65278" x2="31667" y2="66667"/>
                        <a14:foregroundMark x1="24167" y1="62778" x2="32500" y2="67222"/>
                        <a14:foregroundMark x1="26944" y1="61944" x2="33056" y2="65556"/>
                        <a14:foregroundMark x1="33056" y1="65556" x2="33056" y2="65556"/>
                        <a14:foregroundMark x1="23333" y1="95556" x2="23333" y2="9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59082" r="56667"/>
          <a:stretch/>
        </p:blipFill>
        <p:spPr>
          <a:xfrm>
            <a:off x="882268" y="3486099"/>
            <a:ext cx="1158986" cy="1447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380B6-C10A-4FCB-81CA-61AAA4FF49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889" b="96667" l="55556" r="95000">
                        <a14:foregroundMark x1="63056" y1="67222" x2="72778" y2="61944"/>
                        <a14:foregroundMark x1="70556" y1="59722" x2="70556" y2="58889"/>
                        <a14:foregroundMark x1="70556" y1="96667" x2="70556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27" t="59082"/>
          <a:stretch/>
        </p:blipFill>
        <p:spPr>
          <a:xfrm>
            <a:off x="691754" y="1553458"/>
            <a:ext cx="1623552" cy="13537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0F20CC-19B8-436C-818D-6E903CF02919}"/>
              </a:ext>
            </a:extLst>
          </p:cNvPr>
          <p:cNvSpPr txBox="1"/>
          <p:nvPr/>
        </p:nvSpPr>
        <p:spPr>
          <a:xfrm>
            <a:off x="1813898" y="1359961"/>
            <a:ext cx="74376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MV Boli" panose="02000500030200090000" pitchFamily="2" charset="0"/>
                <a:cs typeface="MV Boli" panose="02000500030200090000" pitchFamily="2" charset="0"/>
              </a:rPr>
              <a:t>1. Al-</a:t>
            </a:r>
            <a:r>
              <a:rPr lang="en-US" sz="1600" b="1" dirty="0" err="1">
                <a:latin typeface="MV Boli" panose="02000500030200090000" pitchFamily="2" charset="0"/>
                <a:cs typeface="MV Boli" panose="02000500030200090000" pitchFamily="2" charset="0"/>
              </a:rPr>
              <a:t>Fuqara</a:t>
            </a:r>
            <a:r>
              <a:rPr lang="en-US" sz="1600" b="1" dirty="0">
                <a:latin typeface="MV Boli" panose="02000500030200090000" pitchFamily="2" charset="0"/>
                <a:cs typeface="MV Boli" panose="02000500030200090000" pitchFamily="2" charset="0"/>
              </a:rPr>
              <a:t> (Fakir)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Orang-orang fakir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melarat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orang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hidupnya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amat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sengsara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harta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tenaga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mencukupi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kebutuhan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keluarganya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Seseorang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disebut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fakir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ketika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bersangkutan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membutuhkan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Rp 100.000 rupiah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mencukupi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kebutuhan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hariannya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namun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hanya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mampu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mengumpulkan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Rp 25.000 per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harinya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029BCC9-B7AF-4076-BBA2-AF11FFC9120C}"/>
              </a:ext>
            </a:extLst>
          </p:cNvPr>
          <p:cNvSpPr/>
          <p:nvPr/>
        </p:nvSpPr>
        <p:spPr>
          <a:xfrm>
            <a:off x="3479255" y="591015"/>
            <a:ext cx="5263326" cy="691376"/>
          </a:xfrm>
          <a:prstGeom prst="roundRect">
            <a:avLst/>
          </a:prstGeom>
          <a:solidFill>
            <a:srgbClr val="6692A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99BA7-C597-411B-8179-2E90AC56517E}"/>
              </a:ext>
            </a:extLst>
          </p:cNvPr>
          <p:cNvSpPr txBox="1"/>
          <p:nvPr/>
        </p:nvSpPr>
        <p:spPr>
          <a:xfrm>
            <a:off x="4113879" y="684461"/>
            <a:ext cx="396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ubble Bobble" panose="02000500000000000000" pitchFamily="2" charset="0"/>
              </a:rPr>
              <a:t>8 </a:t>
            </a:r>
            <a:r>
              <a:rPr lang="en-US" sz="2400" dirty="0" err="1">
                <a:solidFill>
                  <a:schemeClr val="bg1"/>
                </a:solidFill>
                <a:latin typeface="Bubble Bobble" panose="02000500000000000000" pitchFamily="2" charset="0"/>
              </a:rPr>
              <a:t>Mustahiq</a:t>
            </a:r>
            <a:r>
              <a:rPr lang="en-US" sz="2400" dirty="0">
                <a:solidFill>
                  <a:schemeClr val="bg1"/>
                </a:solidFill>
                <a:latin typeface="Bubble Bobble" panose="02000500000000000000" pitchFamily="2" charset="0"/>
              </a:rPr>
              <a:t> Zakat</a:t>
            </a:r>
            <a:endParaRPr lang="id-ID" sz="2400" dirty="0">
              <a:solidFill>
                <a:schemeClr val="bg1"/>
              </a:solidFill>
              <a:latin typeface="Bubble Bobble" panose="020005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481E5CA-7A9B-4B84-B82D-1E498F18371C}"/>
              </a:ext>
            </a:extLst>
          </p:cNvPr>
          <p:cNvSpPr/>
          <p:nvPr/>
        </p:nvSpPr>
        <p:spPr>
          <a:xfrm>
            <a:off x="3368480" y="508577"/>
            <a:ext cx="5465134" cy="851384"/>
          </a:xfrm>
          <a:prstGeom prst="roundRect">
            <a:avLst>
              <a:gd name="adj" fmla="val 26932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093DAD-C8CF-4649-A7AC-5410B0A242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973" b="63537" l="27538" r="49374">
                        <a14:foregroundMark x1="31433" y1="63537" x2="31433" y2="63537"/>
                        <a14:foregroundMark x1="31433" y1="63537" x2="31433" y2="63537"/>
                        <a14:foregroundMark x1="31989" y1="59859" x2="31989" y2="59859"/>
                        <a14:backgroundMark x1="40473" y1="56964" x2="40473" y2="56964"/>
                        <a14:backgroundMark x1="39082" y1="56964" x2="39082" y2="56964"/>
                        <a14:backgroundMark x1="39777" y1="56495" x2="39777" y2="56495"/>
                        <a14:backgroundMark x1="38387" y1="57355" x2="38387" y2="57355"/>
                        <a14:backgroundMark x1="39360" y1="56808" x2="39360" y2="56808"/>
                        <a14:backgroundMark x1="39499" y1="56651" x2="39499" y2="56651"/>
                        <a14:backgroundMark x1="40056" y1="56416" x2="40056" y2="56416"/>
                        <a14:backgroundMark x1="40056" y1="56416" x2="40056" y2="56416"/>
                        <a14:backgroundMark x1="39499" y1="56729" x2="39499" y2="56729"/>
                        <a14:backgroundMark x1="39082" y1="57433" x2="39082" y2="57433"/>
                        <a14:backgroundMark x1="68985" y1="55243" x2="68846" y2="55556"/>
                        <a14:backgroundMark x1="38943" y1="57042" x2="38943" y2="57042"/>
                        <a14:backgroundMark x1="38943" y1="57042" x2="38943" y2="57042"/>
                        <a14:backgroundMark x1="38804" y1="57121" x2="38804" y2="57121"/>
                        <a14:backgroundMark x1="40473" y1="56182" x2="40473" y2="56182"/>
                        <a14:backgroundMark x1="41029" y1="56416" x2="41029" y2="56416"/>
                        <a14:backgroundMark x1="41029" y1="56416" x2="41029" y2="56416"/>
                        <a14:backgroundMark x1="40612" y1="56495" x2="40612" y2="56495"/>
                        <a14:backgroundMark x1="40612" y1="56495" x2="38943" y2="57277"/>
                        <a14:backgroundMark x1="38387" y1="57512" x2="38665" y2="57433"/>
                        <a14:backgroundMark x1="38665" y1="57433" x2="38665" y2="57433"/>
                        <a14:backgroundMark x1="38108" y1="57746" x2="38108" y2="57746"/>
                        <a14:backgroundMark x1="40056" y1="56651" x2="44645" y2="53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26" t="51739" r="47767" b="35363"/>
          <a:stretch/>
        </p:blipFill>
        <p:spPr>
          <a:xfrm rot="5697698">
            <a:off x="-435839" y="4899328"/>
            <a:ext cx="2782513" cy="23362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4DA365-EC3B-4512-A7EB-DF5A91A78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83" y="-178420"/>
            <a:ext cx="2219093" cy="2219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C2AA0-245F-8F4F-6E3D-111A58D94C05}"/>
              </a:ext>
            </a:extLst>
          </p:cNvPr>
          <p:cNvSpPr txBox="1"/>
          <p:nvPr/>
        </p:nvSpPr>
        <p:spPr>
          <a:xfrm>
            <a:off x="1906973" y="3422613"/>
            <a:ext cx="74376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Al-</a:t>
            </a:r>
            <a:r>
              <a:rPr lang="en-US" b="1" dirty="0" err="1"/>
              <a:t>Masakin</a:t>
            </a:r>
            <a:r>
              <a:rPr lang="en-US" b="1" dirty="0"/>
              <a:t> (Miskin)</a:t>
            </a:r>
            <a:endParaRPr lang="en-US" sz="16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Orang miskin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orang fakir,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lho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Toppers.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keadaan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miskin, orang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masih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penghasilan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pekerjaan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tetap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namun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keadaan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serba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kekurangan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mencukupi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kebutuhan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keluarganya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Islam, orang miskin juga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masuk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salah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mustahiq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zakat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wajib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dibantu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agar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memenuhi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kebutuhannya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baik</a:t>
            </a:r>
            <a:r>
              <a:rPr lang="en-US" sz="16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A4D6BB-3B2E-69F8-7E2E-9A8C65C49D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1554" y="3470052"/>
            <a:ext cx="2438429" cy="150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2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F7FE3-E241-48C2-BF3C-101CFD2C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3" y="-2667000"/>
            <a:ext cx="6858001" cy="12192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83259-D7EC-4EB2-8EE0-9EB8CE9E079D}"/>
              </a:ext>
            </a:extLst>
          </p:cNvPr>
          <p:cNvSpPr txBox="1"/>
          <p:nvPr/>
        </p:nvSpPr>
        <p:spPr>
          <a:xfrm>
            <a:off x="1437042" y="486087"/>
            <a:ext cx="1084204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MV Boli" panose="02000500030200090000" pitchFamily="2" charset="0"/>
                <a:cs typeface="MV Boli" panose="02000500030200090000" pitchFamily="2" charset="0"/>
              </a:rPr>
              <a:t>3. Al-</a:t>
            </a:r>
            <a:r>
              <a:rPr lang="en-US" sz="1600" b="1" dirty="0" err="1">
                <a:latin typeface="MV Boli" panose="02000500030200090000" pitchFamily="2" charset="0"/>
                <a:cs typeface="MV Boli" panose="02000500030200090000" pitchFamily="2" charset="0"/>
              </a:rPr>
              <a:t>Amilin</a:t>
            </a:r>
            <a:r>
              <a:rPr lang="en-US" sz="1600" b="1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600" b="1" dirty="0" err="1">
                <a:latin typeface="MV Boli" panose="02000500030200090000" pitchFamily="2" charset="0"/>
                <a:cs typeface="MV Boli" panose="02000500030200090000" pitchFamily="2" charset="0"/>
              </a:rPr>
              <a:t>Panitia</a:t>
            </a:r>
            <a:r>
              <a:rPr lang="en-US" sz="1600" b="1" dirty="0">
                <a:latin typeface="MV Boli" panose="02000500030200090000" pitchFamily="2" charset="0"/>
                <a:cs typeface="MV Boli" panose="02000500030200090000" pitchFamily="2" charset="0"/>
              </a:rPr>
              <a:t> Zakat)</a:t>
            </a:r>
          </a:p>
          <a:p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Al’Amilin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amil zakat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orang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bertugas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mengumpulkan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serta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membagikan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zakat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kepada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golongan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berhak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menerimanya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Karenanya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, Al-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Amilin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juga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termasuk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mustahiq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zakat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berhak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menerima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pembagian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zakat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dipilih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terlebih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dahulu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oleh imam masjid.</a:t>
            </a:r>
          </a:p>
          <a:p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Panitia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zakat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sendiri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beberapa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syarat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agar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terpilih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amil zakat,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lain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merdeka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tercukupi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),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adil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akil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baligh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seorang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muslim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mampu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melihat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seorang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laki-laki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mengerti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tentang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dasar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hukum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agama Islam dan zakat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khususnya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 </a:t>
            </a:r>
          </a:p>
          <a:p>
            <a:pPr algn="ctr"/>
            <a:endParaRPr lang="en-ID" sz="1600" dirty="0">
              <a:ln w="0">
                <a:noFill/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5BEE1-70D7-4D74-AAD9-E9C79B677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822" y1="48279" x2="26839" y2="68232"/>
                        <a14:foregroundMark x1="40141" y1="62207" x2="40689" y2="76917"/>
                        <a14:foregroundMark x1="75117" y1="35368" x2="66745" y2="80829"/>
                        <a14:foregroundMark x1="66745" y1="80829" x2="66432" y2="81534"/>
                        <a14:foregroundMark x1="47887" y1="57355" x2="52347" y2="81064"/>
                        <a14:foregroundMark x1="52347" y1="81064" x2="52113" y2="81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939" y="4492325"/>
            <a:ext cx="1741248" cy="2005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5483BD-2824-97B4-B502-57B1D9900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7076" y="444963"/>
            <a:ext cx="1402202" cy="1615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5C622-C328-0BA0-C2ED-FF6388B02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5590" y="2523665"/>
            <a:ext cx="1329043" cy="1810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551D8-A3CD-966C-80A1-966D1733DAD9}"/>
              </a:ext>
            </a:extLst>
          </p:cNvPr>
          <p:cNvSpPr txBox="1"/>
          <p:nvPr/>
        </p:nvSpPr>
        <p:spPr>
          <a:xfrm>
            <a:off x="951659" y="2611026"/>
            <a:ext cx="867725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MV Boli" panose="02000500030200090000" pitchFamily="2" charset="0"/>
                <a:cs typeface="MV Boli" panose="02000500030200090000" pitchFamily="2" charset="0"/>
              </a:rPr>
              <a:t>4. </a:t>
            </a:r>
            <a:r>
              <a:rPr lang="en-US" sz="1600" b="1" dirty="0" err="1">
                <a:latin typeface="MV Boli" panose="02000500030200090000" pitchFamily="2" charset="0"/>
                <a:cs typeface="MV Boli" panose="02000500030200090000" pitchFamily="2" charset="0"/>
              </a:rPr>
              <a:t>Mualaf</a:t>
            </a:r>
            <a:endParaRPr lang="en-US" sz="16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l"/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Istilah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mualaf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merujuk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pada orang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baru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masuk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Islam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belum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mantap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segi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iman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taqwa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Mualaf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sendiri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terbagi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tiga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lain: Orang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masuk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Islam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hatinya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masih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bimbang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harus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diberikan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saran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masukan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agar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mendapatkan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zakat. Lalu,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ada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orang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masuk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Islam agar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diberikan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zakat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bila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bersungguh-sungguh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belajar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menjauhi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larangan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, dan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terakhir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mualaf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adil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perlu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bimbingan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9A14F8-5FA7-AC02-9984-D4ABA39D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6018" y="2698422"/>
            <a:ext cx="2658357" cy="16359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972C46-CA79-BFAB-999B-0DBC4CDAED7B}"/>
              </a:ext>
            </a:extLst>
          </p:cNvPr>
          <p:cNvSpPr txBox="1"/>
          <p:nvPr/>
        </p:nvSpPr>
        <p:spPr>
          <a:xfrm>
            <a:off x="1431309" y="4868806"/>
            <a:ext cx="108292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5. </a:t>
            </a:r>
            <a:r>
              <a:rPr lang="en-US" sz="1600" b="1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Dzur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1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Riqab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(Budak)</a:t>
            </a:r>
          </a:p>
          <a:p>
            <a:pPr algn="l"/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Para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penerima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zakat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berikutnya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hamba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sahaya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budak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ingin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memerdekakan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dirinya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majikan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membutuhkan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tebusan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uang.</a:t>
            </a:r>
          </a:p>
          <a:p>
            <a:pPr algn="l"/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Zakat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bagi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Dzur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riqab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juga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mencakup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pembebasan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seorang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muslim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ditawan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oleh orang-orang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jahat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membebaskan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seorang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muslim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penjara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mampu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membayar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denda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diat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4407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F7FE3-E241-48C2-BF3C-101CFD2C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3" y="-2667000"/>
            <a:ext cx="6858001" cy="121920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A25571-3FBC-40F5-8118-C9BD098B3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11" b="32748" l="31949" r="94409">
                        <a14:foregroundMark x1="34505" y1="22843" x2="34505" y2="22843"/>
                        <a14:foregroundMark x1="34505" y1="22843" x2="34505" y2="22843"/>
                        <a14:foregroundMark x1="31949" y1="23003" x2="31949" y2="23003"/>
                        <a14:foregroundMark x1="58307" y1="32428" x2="58307" y2="32428"/>
                        <a14:foregroundMark x1="58307" y1="32428" x2="58307" y2="32428"/>
                        <a14:foregroundMark x1="66773" y1="32109" x2="66773" y2="32109"/>
                        <a14:foregroundMark x1="73482" y1="32748" x2="73482" y2="32748"/>
                        <a14:foregroundMark x1="73482" y1="32748" x2="73482" y2="32748"/>
                        <a14:foregroundMark x1="78115" y1="32748" x2="78115" y2="32748"/>
                        <a14:foregroundMark x1="78115" y1="32748" x2="78115" y2="32748"/>
                        <a14:foregroundMark x1="66933" y1="32748" x2="66933" y2="32748"/>
                        <a14:foregroundMark x1="94409" y1="25559" x2="94409" y2="25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21" t="2951" r="-64" b="64871"/>
          <a:stretch/>
        </p:blipFill>
        <p:spPr>
          <a:xfrm>
            <a:off x="10158119" y="-269859"/>
            <a:ext cx="2087972" cy="9261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CED4BB-C5AE-4C6D-9ED3-1CED5720E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435" b="48243" l="5112" r="47764">
                        <a14:foregroundMark x1="47764" y1="40256" x2="47764" y2="40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7" r="47965" b="49247"/>
          <a:stretch/>
        </p:blipFill>
        <p:spPr>
          <a:xfrm>
            <a:off x="9050926" y="239917"/>
            <a:ext cx="1475342" cy="700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A8D52-7B40-4D2A-92F8-5628DAA4F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4985" y="391074"/>
            <a:ext cx="993116" cy="1946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4367B-3295-2666-5388-D66C3C2AF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29077"/>
            <a:ext cx="923204" cy="2358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D26398-5EC9-C3D3-50D8-9181EEC065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601" y1="48562" x2="24601" y2="48562"/>
                        <a14:foregroundMark x1="22045" y1="48243" x2="34665" y2="48882"/>
                        <a14:foregroundMark x1="15176" y1="66933" x2="18530" y2="67093"/>
                        <a14:foregroundMark x1="40575" y1="80192" x2="43930" y2="81789"/>
                        <a14:foregroundMark x1="46805" y1="81789" x2="55112" y2="79553"/>
                        <a14:foregroundMark x1="61182" y1="60543" x2="62780" y2="61821"/>
                        <a14:foregroundMark x1="65974" y1="50799" x2="65974" y2="49361"/>
                        <a14:foregroundMark x1="57987" y1="50958" x2="58786" y2="52556"/>
                        <a14:foregroundMark x1="58626" y1="36422" x2="59585" y2="38339"/>
                        <a14:foregroundMark x1="66933" y1="30511" x2="68530" y2="33866"/>
                        <a14:foregroundMark x1="32588" y1="34026" x2="33706" y2="35304"/>
                        <a14:foregroundMark x1="34026" y1="34984" x2="35144" y2="41054"/>
                        <a14:foregroundMark x1="52875" y1="18211" x2="55751" y2="18211"/>
                        <a14:foregroundMark x1="60703" y1="62141" x2="60064" y2="63578"/>
                        <a14:foregroundMark x1="56070" y1="79233" x2="59744" y2="79553"/>
                        <a14:foregroundMark x1="53514" y1="75080" x2="60703" y2="77476"/>
                        <a14:foregroundMark x1="60703" y1="77476" x2="60703" y2="77476"/>
                        <a14:foregroundMark x1="26997" y1="70128" x2="21885" y2="65335"/>
                        <a14:backgroundMark x1="21246" y1="33227" x2="21246" y2="33227"/>
                        <a14:backgroundMark x1="21565" y1="33387" x2="21565" y2="3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23" y="1903282"/>
            <a:ext cx="3051436" cy="3051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375BED-094B-9DDA-1BC9-EF36AFC0E728}"/>
              </a:ext>
            </a:extLst>
          </p:cNvPr>
          <p:cNvSpPr txBox="1"/>
          <p:nvPr/>
        </p:nvSpPr>
        <p:spPr>
          <a:xfrm>
            <a:off x="989895" y="4818738"/>
            <a:ext cx="945564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21212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8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600" b="1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Algharim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600" b="1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Berutang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)</a:t>
            </a:r>
          </a:p>
          <a:p>
            <a:pPr algn="l"/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Istilah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merujuk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pada orang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berutang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sanggup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membayar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Namun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perlu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diingat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utang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digunakan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kepentingan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pribadi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bukan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kebutuhan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maksiat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pPr algn="l"/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Hal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sesuai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sabda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Nabi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Muhamamd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SAW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H.R. Abu Daud: “Zakat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halal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bila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diberikan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kepada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orang kaya,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kecuali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lima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sebab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: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Berperang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jalan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Allah,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pengurus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sedekah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, orang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berutang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membeli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sedekah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hartanya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orang kaya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mendapat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hadiah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orang miskin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hasil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sedekah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2C7C5-BE9F-3BC2-91E8-36ACCE348C56}"/>
              </a:ext>
            </a:extLst>
          </p:cNvPr>
          <p:cNvSpPr txBox="1"/>
          <p:nvPr/>
        </p:nvSpPr>
        <p:spPr>
          <a:xfrm>
            <a:off x="2074718" y="2516454"/>
            <a:ext cx="65878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7. </a:t>
            </a:r>
            <a:r>
              <a:rPr lang="en-US" sz="1600" b="1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Fisabilillah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Al-</a:t>
            </a:r>
            <a:r>
              <a:rPr lang="en-US" sz="1600" b="1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Muhajidin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600" b="1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Pejuang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Islam)</a:t>
            </a:r>
          </a:p>
          <a:p>
            <a:pPr algn="l"/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Fisabilillah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Al-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Muhajidin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orang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berjuang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jalan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Allah (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sabilillah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tanpa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upah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imbalan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demi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membela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mempertahankan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Islam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kaum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muslimin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mendapatkan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hak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beribadah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hak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asasi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manusia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serta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memperjuangkan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kebebasan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beribadah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bagi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seluruh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umat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Muslim.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B24C4-3F6B-FA82-7FFA-621DA56297B7}"/>
              </a:ext>
            </a:extLst>
          </p:cNvPr>
          <p:cNvSpPr txBox="1"/>
          <p:nvPr/>
        </p:nvSpPr>
        <p:spPr>
          <a:xfrm>
            <a:off x="989895" y="657275"/>
            <a:ext cx="65878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21212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6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. Ibnu </a:t>
            </a:r>
            <a:r>
              <a:rPr lang="en-US" sz="1600" b="1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Sabil</a:t>
            </a:r>
            <a:endParaRPr lang="en-US" sz="1600" b="1" i="0" dirty="0">
              <a:solidFill>
                <a:srgbClr val="21212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l"/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Mustahiq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zakat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terakhir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musafir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atao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orang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sedang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perjalanan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ibnu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sabil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) yang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bertujuan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mencari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akidah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ilmu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ridha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Allah SWT.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1CAE8-820B-6852-9158-6D8918E19C4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850" b="96486" l="7029" r="93450">
                        <a14:foregroundMark x1="7188" y1="83546" x2="7188" y2="83546"/>
                        <a14:foregroundMark x1="93610" y1="79712" x2="93610" y2="79712"/>
                        <a14:foregroundMark x1="80032" y1="68850" x2="80032" y2="68850"/>
                        <a14:foregroundMark x1="80032" y1="68850" x2="80032" y2="68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66288" r="-388"/>
          <a:stretch/>
        </p:blipFill>
        <p:spPr>
          <a:xfrm>
            <a:off x="9723492" y="545143"/>
            <a:ext cx="2522599" cy="8471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41CA1A-E6AF-0C8B-6CDB-666A55B3D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1794" y="2337581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77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F7FE3-E241-48C2-BF3C-101CFD2C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4" y="-2667000"/>
            <a:ext cx="6858001" cy="121920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16833C-B4D1-4E13-AE05-ABF6496C68C6}"/>
              </a:ext>
            </a:extLst>
          </p:cNvPr>
          <p:cNvSpPr/>
          <p:nvPr/>
        </p:nvSpPr>
        <p:spPr>
          <a:xfrm>
            <a:off x="5049077" y="1577009"/>
            <a:ext cx="6292693" cy="4810540"/>
          </a:xfrm>
          <a:prstGeom prst="roundRect">
            <a:avLst>
              <a:gd name="adj" fmla="val 15373"/>
            </a:avLst>
          </a:prstGeom>
          <a:solidFill>
            <a:srgbClr val="83AAB9">
              <a:alpha val="50000"/>
            </a:srgbClr>
          </a:solidFill>
          <a:ln>
            <a:noFill/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 little sunshine" panose="02000603000000000000" pitchFamily="2" charset="0"/>
              <a:ea typeface="A little sunshine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83259-D7EC-4EB2-8EE0-9EB8CE9E079D}"/>
              </a:ext>
            </a:extLst>
          </p:cNvPr>
          <p:cNvSpPr txBox="1"/>
          <p:nvPr/>
        </p:nvSpPr>
        <p:spPr>
          <a:xfrm>
            <a:off x="5687623" y="2942097"/>
            <a:ext cx="3776188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3200" dirty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kso Sapi" pitchFamily="50" charset="0"/>
              </a:rPr>
              <a:t>Thank You</a:t>
            </a:r>
          </a:p>
          <a:p>
            <a:pPr algn="ctr"/>
            <a:r>
              <a:rPr lang="id-ID" sz="3200" dirty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kso Sapi" pitchFamily="50" charset="0"/>
              </a:rPr>
              <a:t>Any Question ??? </a:t>
            </a:r>
            <a:endParaRPr lang="en-US" sz="1100" dirty="0">
              <a:latin typeface="alphabetized cassette tapes" pitchFamily="2" charset="0"/>
            </a:endParaRPr>
          </a:p>
          <a:p>
            <a:pPr algn="ctr"/>
            <a:endParaRPr lang="en-US" sz="1100" dirty="0">
              <a:latin typeface="alphabetized cassette tapes" pitchFamily="2" charset="0"/>
            </a:endParaRPr>
          </a:p>
          <a:p>
            <a:pPr algn="ctr"/>
            <a:endParaRPr lang="en-US" sz="1100" dirty="0">
              <a:latin typeface="alphabetized cassette tapes" pitchFamily="2" charset="0"/>
            </a:endParaRPr>
          </a:p>
          <a:p>
            <a:pPr algn="ctr"/>
            <a:endParaRPr lang="en-US" dirty="0">
              <a:latin typeface="alphabetized cassette tapes" pitchFamily="2" charset="0"/>
            </a:endParaRPr>
          </a:p>
          <a:p>
            <a:pPr algn="ctr"/>
            <a:r>
              <a:rPr lang="en-US" sz="1100" dirty="0">
                <a:latin typeface="alphabetized cassette tapes" pitchFamily="2" charset="0"/>
              </a:rPr>
              <a:t>  </a:t>
            </a:r>
            <a:endParaRPr lang="en-ID" sz="1100" dirty="0">
              <a:latin typeface="alphabetized cassette tapes" pitchFamily="2" charset="0"/>
            </a:endParaRPr>
          </a:p>
          <a:p>
            <a:pPr algn="ctr"/>
            <a:endParaRPr lang="en-ID" sz="3200" dirty="0">
              <a:ln w="0">
                <a:noFill/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Bakso Sapi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6B09A-3ACC-48B6-8356-BADD671B0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872" y1="54313" x2="33387" y2="53355"/>
                        <a14:foregroundMark x1="38179" y1="51757" x2="29712" y2="56230"/>
                        <a14:foregroundMark x1="29712" y1="56230" x2="29553" y2="56550"/>
                        <a14:foregroundMark x1="48243" y1="30511" x2="45367" y2="34824"/>
                        <a14:foregroundMark x1="39617" y1="33387" x2="51917" y2="36262"/>
                        <a14:foregroundMark x1="51917" y1="36262" x2="52875" y2="36901"/>
                        <a14:foregroundMark x1="64856" y1="45048" x2="70447" y2="46805"/>
                        <a14:foregroundMark x1="74121" y1="47125" x2="66773" y2="43610"/>
                        <a14:foregroundMark x1="67572" y1="72684" x2="31629" y2="76358"/>
                        <a14:foregroundMark x1="31629" y1="76358" x2="29073" y2="75879"/>
                        <a14:foregroundMark x1="38019" y1="66454" x2="38658" y2="78914"/>
                        <a14:foregroundMark x1="46965" y1="77316" x2="57827" y2="79393"/>
                        <a14:foregroundMark x1="57827" y1="79393" x2="61661" y2="79073"/>
                        <a14:foregroundMark x1="68530" y1="69169" x2="60863" y2="80032"/>
                        <a14:foregroundMark x1="60863" y1="80032" x2="57029" y2="82748"/>
                        <a14:foregroundMark x1="57029" y1="78275" x2="57029" y2="78275"/>
                        <a14:foregroundMark x1="27316" y1="75719" x2="39936" y2="70288"/>
                        <a14:foregroundMark x1="38339" y1="66613" x2="38339" y2="66613"/>
                        <a14:foregroundMark x1="38339" y1="66613" x2="33706" y2="66294"/>
                        <a14:foregroundMark x1="69010" y1="66294" x2="71406" y2="73003"/>
                        <a14:foregroundMark x1="71406" y1="73003" x2="73163" y2="74760"/>
                        <a14:foregroundMark x1="26837" y1="52875" x2="29393" y2="59904"/>
                        <a14:foregroundMark x1="29393" y1="59904" x2="29393" y2="59904"/>
                        <a14:foregroundMark x1="28115" y1="52236" x2="35623" y2="51278"/>
                        <a14:foregroundMark x1="34185" y1="58307" x2="28435" y2="61182"/>
                        <a14:foregroundMark x1="17891" y1="53834" x2="17891" y2="53834"/>
                        <a14:foregroundMark x1="17891" y1="53834" x2="17891" y2="53834"/>
                        <a14:foregroundMark x1="17732" y1="59904" x2="17732" y2="59904"/>
                        <a14:foregroundMark x1="22524" y1="66933" x2="22524" y2="66933"/>
                        <a14:foregroundMark x1="21086" y1="68371" x2="21086" y2="68371"/>
                        <a14:foregroundMark x1="23962" y1="64856" x2="23962" y2="64856"/>
                        <a14:backgroundMark x1="41054" y1="54952" x2="41054" y2="54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56" y="2145437"/>
            <a:ext cx="5421553" cy="54215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CE4C83-D180-454D-A058-C453B398A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688" y1="69509" x2="36250" y2="81893"/>
                        <a14:foregroundMark x1="64531" y1="73598" x2="65000" y2="7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1" y="3982279"/>
            <a:ext cx="1897414" cy="2537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1A7A09-8E56-48BD-8827-CFC59ED48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688" y1="69509" x2="36250" y2="81893"/>
                        <a14:foregroundMark x1="64531" y1="73598" x2="65000" y2="7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14" y="3982279"/>
            <a:ext cx="1897414" cy="2537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7917CF-C857-4AE2-BE29-E1D26D9DF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688" y1="69509" x2="36250" y2="81893"/>
                        <a14:foregroundMark x1="64531" y1="73598" x2="65000" y2="7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827" y="3982278"/>
            <a:ext cx="1897414" cy="2537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1CAE0B-A841-4388-940E-BF6CDF324C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911" b="32748" l="31949" r="94409">
                        <a14:foregroundMark x1="34505" y1="22843" x2="34505" y2="22843"/>
                        <a14:foregroundMark x1="34505" y1="22843" x2="34505" y2="22843"/>
                        <a14:foregroundMark x1="31949" y1="23003" x2="31949" y2="23003"/>
                        <a14:foregroundMark x1="58307" y1="32428" x2="58307" y2="32428"/>
                        <a14:foregroundMark x1="58307" y1="32428" x2="58307" y2="32428"/>
                        <a14:foregroundMark x1="66773" y1="32109" x2="66773" y2="32109"/>
                        <a14:foregroundMark x1="73482" y1="32748" x2="73482" y2="32748"/>
                        <a14:foregroundMark x1="73482" y1="32748" x2="73482" y2="32748"/>
                        <a14:foregroundMark x1="78115" y1="32748" x2="78115" y2="32748"/>
                        <a14:foregroundMark x1="78115" y1="32748" x2="78115" y2="32748"/>
                        <a14:foregroundMark x1="66933" y1="32748" x2="66933" y2="32748"/>
                        <a14:foregroundMark x1="94409" y1="25559" x2="94409" y2="25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21" t="2951" r="-64" b="64871"/>
          <a:stretch/>
        </p:blipFill>
        <p:spPr>
          <a:xfrm>
            <a:off x="3671937" y="1200470"/>
            <a:ext cx="2537161" cy="112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E63108-21BA-4C3F-A794-2364A3D5C2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435" b="48243" l="5112" r="47764">
                        <a14:foregroundMark x1="47764" y1="40256" x2="47764" y2="40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7" r="47965" b="49247"/>
          <a:stretch/>
        </p:blipFill>
        <p:spPr>
          <a:xfrm>
            <a:off x="1843785" y="881115"/>
            <a:ext cx="1934084" cy="918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9F97EC-31CE-4CB2-8467-B318C5B153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799" b="73323" l="5911" r="73003">
                        <a14:foregroundMark x1="24601" y1="73323" x2="24601" y2="73323"/>
                        <a14:foregroundMark x1="6230" y1="64377" x2="6230" y2="64377"/>
                        <a14:foregroundMark x1="6230" y1="64377" x2="6230" y2="64377"/>
                        <a14:foregroundMark x1="24601" y1="51917" x2="24601" y2="51917"/>
                        <a14:foregroundMark x1="25719" y1="50958" x2="25719" y2="50958"/>
                        <a14:foregroundMark x1="70607" y1="61981" x2="70607" y2="61981"/>
                        <a14:foregroundMark x1="73003" y1="61182" x2="73003" y2="61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247" r="25918" b="25325"/>
          <a:stretch/>
        </p:blipFill>
        <p:spPr>
          <a:xfrm>
            <a:off x="126408" y="1956684"/>
            <a:ext cx="3375111" cy="115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39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688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 little sunshine</vt:lpstr>
      <vt:lpstr>alphabetized cassette tapes</vt:lpstr>
      <vt:lpstr>Bakso Sapi</vt:lpstr>
      <vt:lpstr>Amasis MT Pro Black</vt:lpstr>
      <vt:lpstr>Arial</vt:lpstr>
      <vt:lpstr>Bahnschrift Light</vt:lpstr>
      <vt:lpstr>Bubble Bobble</vt:lpstr>
      <vt:lpstr>Calibri</vt:lpstr>
      <vt:lpstr>Calibri Light</vt:lpstr>
      <vt:lpstr>Comic Sans MS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asla luthfiani</dc:creator>
  <cp:lastModifiedBy>Raditia Faqih</cp:lastModifiedBy>
  <cp:revision>3</cp:revision>
  <dcterms:created xsi:type="dcterms:W3CDTF">2023-04-28T04:24:08Z</dcterms:created>
  <dcterms:modified xsi:type="dcterms:W3CDTF">2023-11-27T11:08:43Z</dcterms:modified>
</cp:coreProperties>
</file>